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922"/>
    <a:srgbClr val="2E7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F6738-67C9-4C3C-BCED-581289C95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1CF45B-3F33-4601-8BA3-966FA3446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B987C7-4A48-4F5D-BA01-ABF89488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EFEC54-27EA-4334-A3CF-3D178A798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F6B0DE-C6AA-4CB0-A450-4C54C8040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23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3EF31-F311-4BFD-B564-5D6659C13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C1A5C7-151A-4D7D-810F-A8220EFE3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B76CDC-04B0-43A0-B0EA-8AFB1965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F0BEBC-837C-494E-A1A8-E43EF76D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8AD846-DF94-4DEE-B2E9-1617879D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24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688A73-0ACD-41E2-B0F0-4B290A671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9CC64E-F235-4B91-AF90-B3793110B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C31859-EAD9-4170-AE2D-3E32CF6D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F89BBE-0111-48A1-A4A3-2ECBE73C0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2F28A9-F663-4B17-ABC2-967B311DB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97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7E22D-7E67-4DD9-B6FD-3C05EA034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02A52F-9EAE-41B9-842E-42F2B939A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83FD08-AFA6-43B8-96CC-F4ACC3E9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719C4A-ACB7-47EC-A84D-B7B6F34E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EDA7F4-E9F1-40CE-AED8-C6984F56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5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CEA7C-E95A-4CBE-9D6D-A0AD7975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F6646BF-B271-4ECC-8A4B-1CA9A3AE3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6B975B-AD18-41C4-B5B1-31767C997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272317-1E09-4631-AAFE-4869649B7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4DBA36-D166-4C38-BAB2-928B76D9C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08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CAD23-3A70-4DB1-BBC8-66F27395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1BDD0E-00EE-46D4-B2F1-058D475A6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327E700-0B58-4B66-BF37-ECC1CD279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966717A-C407-4E7E-BB26-33817927C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ED3EE2-ABCD-4312-93F1-5C49E994C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95306DC-6DF8-484A-A187-DE3449DD3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68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04850-AB43-4109-9FF1-1BBDC4675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7D348C9-4948-4E92-A762-F08737309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491A7-07EA-4162-ADB3-8E56AE773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83DE31-45F5-4686-909C-9BE4546F8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1325A69-3BFA-49E0-848D-8B6450AB71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7D2633E-8627-4401-98AC-67B39C08F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66092FA-2B62-4AF8-8B44-970181562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8BA9E01-B3C4-4528-92CF-5A7962E0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5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A14CB-9C50-4508-B53B-6C12A9BBC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07ED2D4-DBBC-4417-B54D-F2C96C24F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CFB121D-8B9B-40F5-9D90-998BF2803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47EE5EA-C549-401E-9218-0D90FD0F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01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CA9F363-D7E4-4AD7-A6B4-37F3F2473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687917C-88EF-403F-AEDF-91959216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2C93C5F-BF5B-4896-9B4D-74EAE620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50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99AFAE-51F8-4955-93AC-7B808C48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487E05-CC7F-4E56-8876-BCB068836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E65729-939B-49E1-BDC0-394091770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F946DE0-C47A-4D69-9F5B-349359E0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68ACEB-B628-47A9-969A-17A15633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11BD06-CDEC-4464-B0A8-9A668C83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62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89526-97B8-458F-86BB-B2388E7B7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32A42A5-0F5E-4670-86FD-88700B962E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0AAA34A-57C8-4FF1-9314-AA40DE107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1440FD5-BA41-4A94-B3B3-94CAFBAD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0CCF041-040E-4B0E-A157-577C2AA50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0C5ECD-E45F-4054-B394-4BA02119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404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472F94A-9912-49EF-BB00-73055C8BC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0855A2-0446-43CB-9EB9-BF8F4286F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28DB25-2F3F-4E9F-AB33-E9C25629F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AD85E-25E5-4FB7-98F5-75010E68A54B}" type="datetimeFigureOut">
              <a:rPr lang="pt-BR" smtClean="0"/>
              <a:t>29/07/2021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8DAEC3-E666-4F57-9C71-7F3153381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B10E80-0C02-46E9-BC27-258D3D53B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CC260-F375-4313-8991-2EEB6A0D0C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65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5419288" cy="6858000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65028"/>
            <a:ext cx="5419288" cy="2137976"/>
          </a:xfrm>
        </p:spPr>
        <p:txBody>
          <a:bodyPr>
            <a:noAutofit/>
          </a:bodyPr>
          <a:lstStyle/>
          <a:p>
            <a:r>
              <a:rPr lang="pt-BR" sz="4800" dirty="0">
                <a:solidFill>
                  <a:schemeClr val="bg1"/>
                </a:solidFill>
                <a:latin typeface="Agenda Black" panose="02000603040000020004" pitchFamily="50" charset="0"/>
              </a:rPr>
              <a:t>PROJETO </a:t>
            </a:r>
            <a:br>
              <a:rPr lang="pt-BR" sz="4800" dirty="0">
                <a:solidFill>
                  <a:schemeClr val="bg1"/>
                </a:solidFill>
                <a:latin typeface="Agenda Black" panose="02000603040000020004" pitchFamily="50" charset="0"/>
              </a:rPr>
            </a:br>
            <a:r>
              <a:rPr lang="pt-BR" sz="4800" dirty="0">
                <a:solidFill>
                  <a:schemeClr val="bg1"/>
                </a:solidFill>
                <a:latin typeface="Agenda Black" panose="02000603040000020004" pitchFamily="50" charset="0"/>
              </a:rPr>
              <a:t>GESTÃO DE DESEMPENHO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B06BC6D0-2759-48D3-8E9E-721825E82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386" y="2265028"/>
            <a:ext cx="3018844" cy="225034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C6614023-744E-45EB-AE3D-CB259765E2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615" y="2881094"/>
            <a:ext cx="2341300" cy="89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20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3C76D605-C4C9-4173-8813-29F9B836F48D}"/>
              </a:ext>
            </a:extLst>
          </p:cNvPr>
          <p:cNvSpPr/>
          <p:nvPr/>
        </p:nvSpPr>
        <p:spPr>
          <a:xfrm>
            <a:off x="3791820" y="3584669"/>
            <a:ext cx="8400177" cy="15196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124945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4317"/>
            <a:ext cx="12192000" cy="66016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genda Thin" panose="02000606030000020004" pitchFamily="50" charset="0"/>
              </a:rPr>
              <a:t>Competências de </a:t>
            </a:r>
            <a:r>
              <a:rPr lang="pt-BR" sz="3200" b="1" dirty="0">
                <a:solidFill>
                  <a:schemeClr val="bg1"/>
                </a:solidFill>
                <a:latin typeface="Agenda Bold" panose="02000603040000020004" pitchFamily="50" charset="0"/>
              </a:rPr>
              <a:t>Gestão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CE32758-191B-4963-BA57-E61B036AA5DA}"/>
              </a:ext>
            </a:extLst>
          </p:cNvPr>
          <p:cNvSpPr/>
          <p:nvPr/>
        </p:nvSpPr>
        <p:spPr>
          <a:xfrm>
            <a:off x="-3" y="3584669"/>
            <a:ext cx="3791824" cy="1519605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EXCELÊNCIA OPERACIONAL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E48A101-448A-48F6-B22C-9DF3165B55DA}"/>
              </a:ext>
            </a:extLst>
          </p:cNvPr>
          <p:cNvSpPr txBox="1"/>
          <p:nvPr/>
        </p:nvSpPr>
        <p:spPr>
          <a:xfrm>
            <a:off x="3884800" y="3808734"/>
            <a:ext cx="7633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Agenda Light" panose="02000603040000020004" pitchFamily="50" charset="0"/>
              </a:rPr>
              <a:t>Capacidade de gerir a execução e o acompanhamento dos processos de sua área de atuação, verificando as interconexões com os demais processos da empresa, implementando melhorias e buscando sempre a eficiência e a eficácia das atividades.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F45B43A-0EF0-48DA-8A20-FC9E45F1CDCE}"/>
              </a:ext>
            </a:extLst>
          </p:cNvPr>
          <p:cNvSpPr/>
          <p:nvPr/>
        </p:nvSpPr>
        <p:spPr>
          <a:xfrm>
            <a:off x="3791823" y="1770132"/>
            <a:ext cx="8400177" cy="15196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A7F5310B-A4F5-4828-ACCC-4677C4A9038D}"/>
              </a:ext>
            </a:extLst>
          </p:cNvPr>
          <p:cNvSpPr/>
          <p:nvPr/>
        </p:nvSpPr>
        <p:spPr>
          <a:xfrm>
            <a:off x="0" y="1770132"/>
            <a:ext cx="3791824" cy="1519605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LIDERANÇA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8F83D0A4-ECF4-4961-A536-2026E395B5AA}"/>
              </a:ext>
            </a:extLst>
          </p:cNvPr>
          <p:cNvSpPr txBox="1"/>
          <p:nvPr/>
        </p:nvSpPr>
        <p:spPr>
          <a:xfrm>
            <a:off x="3884800" y="1860640"/>
            <a:ext cx="7633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Agenda Light" panose="02000603040000020004" pitchFamily="50" charset="0"/>
              </a:rPr>
              <a:t>Capacidade de inspirar, mobilizar, integrar, conduzir e influenciar os colaboradores para o alcance dos objetivos da AC Coelho, identificando talentos e investindo no desenvolvimento das suas competências.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CED100A-AF7A-4E54-9739-F25F59C98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5B3A60FE-70A9-4CDB-A38A-84D904E85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13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124945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4317"/>
            <a:ext cx="12192000" cy="66016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genda Thin" panose="02000606030000020004" pitchFamily="50" charset="0"/>
              </a:rPr>
              <a:t>Competências </a:t>
            </a:r>
            <a:r>
              <a:rPr lang="pt-BR" sz="3200" b="1" dirty="0">
                <a:solidFill>
                  <a:schemeClr val="bg1"/>
                </a:solidFill>
                <a:latin typeface="Agenda Bold" panose="02000603040000020004" pitchFamily="50" charset="0"/>
              </a:rPr>
              <a:t>Específicas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F45B43A-0EF0-48DA-8A20-FC9E45F1CDCE}"/>
              </a:ext>
            </a:extLst>
          </p:cNvPr>
          <p:cNvSpPr/>
          <p:nvPr/>
        </p:nvSpPr>
        <p:spPr>
          <a:xfrm>
            <a:off x="3791823" y="1770133"/>
            <a:ext cx="8400177" cy="1013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A7F5310B-A4F5-4828-ACCC-4677C4A9038D}"/>
              </a:ext>
            </a:extLst>
          </p:cNvPr>
          <p:cNvSpPr/>
          <p:nvPr/>
        </p:nvSpPr>
        <p:spPr>
          <a:xfrm>
            <a:off x="0" y="1770133"/>
            <a:ext cx="3791824" cy="101383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ATENDIMENTO AO CLIENTE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8F83D0A4-ECF4-4961-A536-2026E395B5AA}"/>
              </a:ext>
            </a:extLst>
          </p:cNvPr>
          <p:cNvSpPr txBox="1"/>
          <p:nvPr/>
        </p:nvSpPr>
        <p:spPr>
          <a:xfrm>
            <a:off x="3927007" y="1815387"/>
            <a:ext cx="7633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Agenda Light" panose="02000603040000020004" pitchFamily="50" charset="0"/>
              </a:rPr>
              <a:t>Capacidade de identificar e de interpretar as necessidades do cliente, trabalhando suas expectativas tanto na venda como no pós-venda, oferecendo um tratamento de excelência com o intuito de satisfazer e reter o cliente.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060333E-E127-4ABD-B5B5-1C77481E03AB}"/>
              </a:ext>
            </a:extLst>
          </p:cNvPr>
          <p:cNvSpPr/>
          <p:nvPr/>
        </p:nvSpPr>
        <p:spPr>
          <a:xfrm>
            <a:off x="3791823" y="3105446"/>
            <a:ext cx="8400177" cy="1013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61DA3F8-2860-4C8D-9844-149B6C53CEBB}"/>
              </a:ext>
            </a:extLst>
          </p:cNvPr>
          <p:cNvSpPr/>
          <p:nvPr/>
        </p:nvSpPr>
        <p:spPr>
          <a:xfrm>
            <a:off x="0" y="3105446"/>
            <a:ext cx="3791824" cy="101383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FOCO EM RESULTADOS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6BA4294-8D2E-444D-9714-537516B2C77F}"/>
              </a:ext>
            </a:extLst>
          </p:cNvPr>
          <p:cNvSpPr txBox="1"/>
          <p:nvPr/>
        </p:nvSpPr>
        <p:spPr>
          <a:xfrm>
            <a:off x="3927007" y="3304646"/>
            <a:ext cx="7633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Agenda Light" panose="02000603040000020004" pitchFamily="50" charset="0"/>
              </a:rPr>
              <a:t>Capacidade de realizar suas atividades tendo clareza sobre os resultados esperados e buscando promover a satisfação dos clientes.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3AC10989-616F-4ABB-A33B-7C1537354174}"/>
              </a:ext>
            </a:extLst>
          </p:cNvPr>
          <p:cNvSpPr/>
          <p:nvPr/>
        </p:nvSpPr>
        <p:spPr>
          <a:xfrm>
            <a:off x="3791822" y="4440759"/>
            <a:ext cx="8400177" cy="1249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E56DE6B-0F46-43AE-BA0B-F114A46F2354}"/>
              </a:ext>
            </a:extLst>
          </p:cNvPr>
          <p:cNvSpPr/>
          <p:nvPr/>
        </p:nvSpPr>
        <p:spPr>
          <a:xfrm>
            <a:off x="-1" y="4440759"/>
            <a:ext cx="3791824" cy="124945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NEGOCIAÇÃO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E550D5A-56CC-40FB-9C34-CCAE219AA441}"/>
              </a:ext>
            </a:extLst>
          </p:cNvPr>
          <p:cNvSpPr txBox="1"/>
          <p:nvPr/>
        </p:nvSpPr>
        <p:spPr>
          <a:xfrm>
            <a:off x="3927006" y="4639959"/>
            <a:ext cx="7633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Agenda Light" panose="02000603040000020004" pitchFamily="50" charset="0"/>
              </a:rPr>
              <a:t>Capacidade de interagir com clientes e fornecedores estabelecendo acordos benéficos entre as partes, com base no seu conhecimento do mercado e de sua habilidade de influência e persuasão.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9C9FF2A3-818D-4B92-984B-4B4B1F23CE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C0FA09B-1BCB-4CFB-8964-32ACAA6DFC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0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5419288" cy="6858000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07547"/>
            <a:ext cx="5419288" cy="1849164"/>
          </a:xfrm>
        </p:spPr>
        <p:txBody>
          <a:bodyPr>
            <a:no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Agenda Light" panose="02000603040000020004" pitchFamily="50" charset="0"/>
              </a:rPr>
              <a:t>MAIS NOTÍCIAS </a:t>
            </a:r>
            <a:br>
              <a:rPr lang="pt-BR" sz="2400" dirty="0">
                <a:solidFill>
                  <a:schemeClr val="bg1"/>
                </a:solidFill>
                <a:latin typeface="Agenda Light" panose="02000603040000020004" pitchFamily="50" charset="0"/>
              </a:rPr>
            </a:br>
            <a:r>
              <a:rPr lang="pt-BR" sz="2400" dirty="0">
                <a:solidFill>
                  <a:schemeClr val="bg1"/>
                </a:solidFill>
                <a:latin typeface="Agenda Light" panose="02000603040000020004" pitchFamily="50" charset="0"/>
              </a:rPr>
              <a:t>SOBRE O PROJETO</a:t>
            </a:r>
            <a:br>
              <a:rPr lang="pt-BR" sz="2400" dirty="0">
                <a:solidFill>
                  <a:schemeClr val="bg1"/>
                </a:solidFill>
                <a:latin typeface="Agenda Light" panose="02000603040000020004" pitchFamily="50" charset="0"/>
              </a:rPr>
            </a:br>
            <a:r>
              <a:rPr lang="pt-BR" sz="2400" dirty="0">
                <a:solidFill>
                  <a:schemeClr val="bg1"/>
                </a:solidFill>
                <a:latin typeface="Agenda Light" panose="02000603040000020004" pitchFamily="50" charset="0"/>
              </a:rPr>
              <a:t>EM BREVE</a:t>
            </a:r>
            <a:br>
              <a:rPr lang="pt-BR" sz="2400" dirty="0">
                <a:solidFill>
                  <a:schemeClr val="bg1"/>
                </a:solidFill>
                <a:latin typeface="Agenda Light" panose="02000603040000020004" pitchFamily="50" charset="0"/>
              </a:rPr>
            </a:br>
            <a:br>
              <a:rPr lang="pt-BR" sz="2400" dirty="0">
                <a:solidFill>
                  <a:schemeClr val="bg1"/>
                </a:solidFill>
                <a:latin typeface="Agenda Light" panose="02000603040000020004" pitchFamily="50" charset="0"/>
              </a:rPr>
            </a:br>
            <a:r>
              <a:rPr lang="pt-BR" sz="2400" dirty="0">
                <a:solidFill>
                  <a:schemeClr val="bg1"/>
                </a:solidFill>
                <a:latin typeface="Agenda Light" panose="02000603040000020004" pitchFamily="50" charset="0"/>
              </a:rPr>
              <a:t>ATÉ MAIS!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8D11926-D1F8-4A4C-98B7-989249C85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386" y="2265028"/>
            <a:ext cx="3018844" cy="225034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F727B5E0-F634-47DE-83FE-413A32C919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615" y="2881094"/>
            <a:ext cx="2341300" cy="89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31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2523870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53005"/>
            <a:ext cx="12192000" cy="1492024"/>
          </a:xfrm>
        </p:spPr>
        <p:txBody>
          <a:bodyPr>
            <a:no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  <a:t>Mas... O que é </a:t>
            </a:r>
            <a:br>
              <a:rPr lang="pt-BR" sz="3200" dirty="0">
                <a:solidFill>
                  <a:schemeClr val="bg1"/>
                </a:solidFill>
                <a:latin typeface="Agenda Light" panose="02000603040000020004" pitchFamily="50" charset="0"/>
              </a:rPr>
            </a:br>
            <a:r>
              <a:rPr lang="pt-BR" sz="3200" b="1" dirty="0">
                <a:solidFill>
                  <a:schemeClr val="bg1"/>
                </a:solidFill>
                <a:latin typeface="Agenda Bold" panose="02000603040000020004" pitchFamily="50" charset="0"/>
              </a:rPr>
              <a:t>Gestão de Desempenho </a:t>
            </a:r>
            <a:br>
              <a:rPr lang="pt-BR" sz="3200" dirty="0">
                <a:solidFill>
                  <a:schemeClr val="bg1"/>
                </a:solidFill>
                <a:latin typeface="Agenda Light" panose="02000603040000020004" pitchFamily="50" charset="0"/>
              </a:rPr>
            </a:br>
            <a: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  <a:t>e para que serve?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B06BC6D0-2759-48D3-8E9E-721825E82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7A94F72-4EF7-4C55-B7C7-007B4340C63F}"/>
              </a:ext>
            </a:extLst>
          </p:cNvPr>
          <p:cNvSpPr txBox="1"/>
          <p:nvPr/>
        </p:nvSpPr>
        <p:spPr>
          <a:xfrm>
            <a:off x="5551778" y="3429000"/>
            <a:ext cx="54255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Agenda Light" panose="02000603040000020004" pitchFamily="50" charset="0"/>
              </a:rPr>
              <a:t>Gestão de Desempenho é um processo para alinhar expectativas em relação ao trabalho e acompanhar o desenvolvimento dos colaboradores dentro da empresa.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Agenda Light" panose="02000603040000020004" pitchFamily="50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Agenda Light" panose="02000603040000020004" pitchFamily="50" charset="0"/>
              </a:rPr>
              <a:t>Tem por objetivo dar clareza de quais são as competências e os comportamentos necessários para trabalhar na AC Coelho.</a:t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2D53D5E-5A6C-41F3-91F8-5A4904D0B6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3870"/>
            <a:ext cx="4337108" cy="433710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C140F39F-339F-4C02-9CCF-F7C06796E9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3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2523870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4892"/>
            <a:ext cx="12192000" cy="1492024"/>
          </a:xfrm>
        </p:spPr>
        <p:txBody>
          <a:bodyPr>
            <a:no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  <a:t>O que já foi feito desse projeto?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7A94F72-4EF7-4C55-B7C7-007B4340C63F}"/>
              </a:ext>
            </a:extLst>
          </p:cNvPr>
          <p:cNvSpPr txBox="1"/>
          <p:nvPr/>
        </p:nvSpPr>
        <p:spPr>
          <a:xfrm>
            <a:off x="5216219" y="3222625"/>
            <a:ext cx="60966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Agenda Light" panose="02000603040000020004" pitchFamily="50" charset="0"/>
              </a:rPr>
              <a:t>Foram realizados grupos compostos de gestores e de representantes dos colaboradores (gerência) onde mapeamos as competências fundamentais para se trabalhar na AC Coelho.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Agenda Light" panose="02000603040000020004" pitchFamily="50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Agenda Light" panose="02000603040000020004" pitchFamily="50" charset="0"/>
              </a:rPr>
              <a:t>40 pessoas entre gestores e colaboradores das diversas áreas da empresa participaram dessa etapa do projeto.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Agenda Light" panose="02000603040000020004" pitchFamily="50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Agenda Light" panose="02000603040000020004" pitchFamily="50" charset="0"/>
              </a:rPr>
              <a:t>As competências mapeadas foram consolidadas pela </a:t>
            </a:r>
            <a:r>
              <a:rPr lang="pt-BR" b="1" dirty="0">
                <a:latin typeface="Agenda Light" panose="02000603040000020004" pitchFamily="50" charset="0"/>
              </a:rPr>
              <a:t>B2HR</a:t>
            </a:r>
            <a:r>
              <a:rPr lang="pt-BR" dirty="0">
                <a:latin typeface="Agenda Light" panose="02000603040000020004" pitchFamily="50" charset="0"/>
              </a:rPr>
              <a:t> e validadas pela </a:t>
            </a:r>
            <a:r>
              <a:rPr lang="pt-BR" b="1" dirty="0">
                <a:latin typeface="Agenda Light" panose="02000603040000020004" pitchFamily="50" charset="0"/>
              </a:rPr>
              <a:t>Direção da AC Coelho</a:t>
            </a:r>
            <a:r>
              <a:rPr lang="pt-BR" dirty="0">
                <a:latin typeface="Agenda Light" panose="02000603040000020004" pitchFamily="50" charset="0"/>
              </a:rPr>
              <a:t>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88AEB5B-EF06-4E62-B73B-0B4896510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3870"/>
            <a:ext cx="4337108" cy="433710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86CC04B-A91C-4F07-8EE1-BB77C7B0A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1D5A571-186F-4B4F-9ADC-7ABC73C162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911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2523870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4892"/>
            <a:ext cx="12192000" cy="1492024"/>
          </a:xfrm>
        </p:spPr>
        <p:txBody>
          <a:bodyPr>
            <a:no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  <a:t>Por que isso é importante para você?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7A94F72-4EF7-4C55-B7C7-007B4340C63F}"/>
              </a:ext>
            </a:extLst>
          </p:cNvPr>
          <p:cNvSpPr txBox="1"/>
          <p:nvPr/>
        </p:nvSpPr>
        <p:spPr>
          <a:xfrm>
            <a:off x="5216219" y="3864789"/>
            <a:ext cx="6096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Agenda Light" panose="02000603040000020004" pitchFamily="50" charset="0"/>
              </a:rPr>
              <a:t>É importante para que você conheça o que é esperado dos colaboradores e assim poder aprimorar o seu desenvolvimento profissional e pessoal.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833A217-D0F2-4576-B870-8CA1CAFC47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3870"/>
            <a:ext cx="4337108" cy="433710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50DD932-3E4E-45DD-8237-FBA102651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6E33517A-3243-4E65-AC5A-B37B7D6CE6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5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5863905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85940"/>
            <a:ext cx="12192000" cy="1492024"/>
          </a:xfrm>
        </p:spPr>
        <p:txBody>
          <a:bodyPr>
            <a:no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  <a:t>Agora, você saberá </a:t>
            </a:r>
            <a:b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</a:br>
            <a: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  <a:t>o resultado dessa etapa do projeto.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48D3D5C-104D-4EEC-AD81-6C177A26A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D932104-1655-4BEC-9E47-B48C3B2633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99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ECE85F1A-C774-4A0E-AE54-D9B1D4C11E35}"/>
              </a:ext>
            </a:extLst>
          </p:cNvPr>
          <p:cNvSpPr/>
          <p:nvPr/>
        </p:nvSpPr>
        <p:spPr>
          <a:xfrm>
            <a:off x="0" y="2026113"/>
            <a:ext cx="12192000" cy="8380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1726916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687"/>
            <a:ext cx="12192000" cy="1492024"/>
          </a:xfrm>
        </p:spPr>
        <p:txBody>
          <a:bodyPr>
            <a:no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  <a:t>Primeiro, você precisa entender o que são as competências. </a:t>
            </a:r>
            <a:br>
              <a:rPr lang="pt-BR" sz="3200" dirty="0">
                <a:solidFill>
                  <a:schemeClr val="bg1"/>
                </a:solidFill>
                <a:latin typeface="Agenda Thin" panose="02000606030000020004" pitchFamily="50" charset="0"/>
              </a:rPr>
            </a:br>
            <a:endParaRPr lang="pt-BR" sz="3200" dirty="0">
              <a:solidFill>
                <a:schemeClr val="bg1"/>
              </a:solidFill>
              <a:latin typeface="Agenda Thin" panose="02000606030000020004" pitchFamily="50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7A94F72-4EF7-4C55-B7C7-007B4340C63F}"/>
              </a:ext>
            </a:extLst>
          </p:cNvPr>
          <p:cNvSpPr txBox="1"/>
          <p:nvPr/>
        </p:nvSpPr>
        <p:spPr>
          <a:xfrm>
            <a:off x="2757796" y="2162874"/>
            <a:ext cx="62905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Agenda Bold" panose="02000603040000020004" pitchFamily="50" charset="0"/>
              </a:rPr>
              <a:t>São conhecimentos, habilidades, atitudes e experiências para resolver problemas e obter resultados no dia a dia do trabalho.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genda Light" panose="02000603040000020004" pitchFamily="50" charset="0"/>
              <a:sym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genda Light" panose="02000603040000020004" pitchFamily="50" charset="0"/>
                <a:sym typeface="Calibri"/>
              </a:rPr>
              <a:t>São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comportamentos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que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algumas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pessoas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dominam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mais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do que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outras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,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tornando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-as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mais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eficazes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em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determinadas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situações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de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trabalho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. As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competências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podem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ser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adquiridas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e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desenvolvidas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</a:t>
            </a:r>
            <a:r>
              <a:rPr lang="en-US" dirty="0" err="1">
                <a:latin typeface="Agenda Light" panose="02000603040000020004" pitchFamily="50" charset="0"/>
                <a:sym typeface="Calibri"/>
              </a:rPr>
              <a:t>como</a:t>
            </a:r>
            <a:r>
              <a:rPr lang="en-US" dirty="0">
                <a:latin typeface="Agenda Light" panose="02000603040000020004" pitchFamily="50" charset="0"/>
                <a:sym typeface="Calibri"/>
              </a:rPr>
              <a:t> passer do tempo.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genda Light" panose="02000603040000020004" pitchFamily="50" charset="0"/>
              <a:sym typeface="Calibri"/>
            </a:endParaRPr>
          </a:p>
          <a:p>
            <a:pPr algn="ctr">
              <a:defRPr/>
            </a:pPr>
            <a:r>
              <a:rPr lang="pt-BR" dirty="0">
                <a:latin typeface="Agenda Light" panose="02000603040000020004" pitchFamily="50" charset="0"/>
                <a:sym typeface="Calibri"/>
              </a:rPr>
              <a:t>Podem, também, </a:t>
            </a:r>
            <a:r>
              <a:rPr lang="pt-BR" dirty="0">
                <a:latin typeface="Agenda Bold" panose="02000603040000020004" pitchFamily="50" charset="0"/>
                <a:sym typeface="Calibri"/>
              </a:rPr>
              <a:t>ser observadas e mensuradas </a:t>
            </a:r>
            <a:r>
              <a:rPr lang="pt-BR" dirty="0">
                <a:latin typeface="Agenda Light" panose="02000603040000020004" pitchFamily="50" charset="0"/>
                <a:sym typeface="Calibri"/>
              </a:rPr>
              <a:t>na rotina e em situações de avaliação.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Agenda Light" panose="02000603040000020004" pitchFamily="50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278F0D2-E05B-4947-B48A-F24F7D8BC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712" y="5611916"/>
            <a:ext cx="7102680" cy="124608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67A5324-998B-4439-A654-86BA621CC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08EEB28-1DC5-4E50-928A-E0C57C3A2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3C76D605-C4C9-4173-8813-29F9B836F48D}"/>
              </a:ext>
            </a:extLst>
          </p:cNvPr>
          <p:cNvSpPr/>
          <p:nvPr/>
        </p:nvSpPr>
        <p:spPr>
          <a:xfrm>
            <a:off x="2181137" y="3435460"/>
            <a:ext cx="10010863" cy="1143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D6224EB-884A-442E-8E6B-0E1B3AA35EED}"/>
              </a:ext>
            </a:extLst>
          </p:cNvPr>
          <p:cNvSpPr/>
          <p:nvPr/>
        </p:nvSpPr>
        <p:spPr>
          <a:xfrm>
            <a:off x="2157487" y="4886824"/>
            <a:ext cx="10034513" cy="7601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7058C1D-4AFF-473B-8B16-EF93AAB8CAF2}"/>
              </a:ext>
            </a:extLst>
          </p:cNvPr>
          <p:cNvSpPr/>
          <p:nvPr/>
        </p:nvSpPr>
        <p:spPr>
          <a:xfrm>
            <a:off x="2181137" y="1470735"/>
            <a:ext cx="10010863" cy="16856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124945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4317"/>
            <a:ext cx="12192000" cy="66016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genda Medium" panose="02000603040000020004" pitchFamily="50" charset="0"/>
              </a:rPr>
              <a:t>As competências da AC Coelho são: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7A94F72-4EF7-4C55-B7C7-007B4340C63F}"/>
              </a:ext>
            </a:extLst>
          </p:cNvPr>
          <p:cNvSpPr txBox="1"/>
          <p:nvPr/>
        </p:nvSpPr>
        <p:spPr>
          <a:xfrm>
            <a:off x="2274112" y="1467006"/>
            <a:ext cx="31591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genda Light" panose="02000603040000020004" pitchFamily="50" charset="0"/>
              </a:rPr>
              <a:t>COMPROMETIMENTO</a:t>
            </a:r>
          </a:p>
          <a:p>
            <a:pPr algn="ctr"/>
            <a:r>
              <a:rPr lang="pt-BR" sz="1600" dirty="0">
                <a:latin typeface="Agenda Light" panose="02000603040000020004" pitchFamily="50" charset="0"/>
              </a:rPr>
              <a:t>COMUNICAÇÃO</a:t>
            </a:r>
          </a:p>
          <a:p>
            <a:pPr algn="ctr"/>
            <a:r>
              <a:rPr lang="pt-BR" sz="1600" dirty="0">
                <a:latin typeface="Agenda Light" panose="02000603040000020004" pitchFamily="50" charset="0"/>
              </a:rPr>
              <a:t>GESTÃO DO TEMPO</a:t>
            </a:r>
          </a:p>
          <a:p>
            <a:pPr algn="ctr"/>
            <a:r>
              <a:rPr lang="pt-BR" sz="1600" dirty="0">
                <a:latin typeface="Agenda Light" panose="02000603040000020004" pitchFamily="50" charset="0"/>
              </a:rPr>
              <a:t>PROATIVIDADE</a:t>
            </a:r>
          </a:p>
          <a:p>
            <a:pPr algn="ctr"/>
            <a:r>
              <a:rPr lang="pt-BR" sz="1600" dirty="0">
                <a:latin typeface="Agenda Light" panose="02000603040000020004" pitchFamily="50" charset="0"/>
              </a:rPr>
              <a:t>RELACIONAMENTO INTERPESSOAL</a:t>
            </a:r>
          </a:p>
          <a:p>
            <a:pPr algn="ctr"/>
            <a:r>
              <a:rPr lang="pt-BR" sz="1600" dirty="0">
                <a:latin typeface="Agenda Light" panose="02000603040000020004" pitchFamily="50" charset="0"/>
              </a:rPr>
              <a:t>TRABALHO EM EQUIPE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475C619-7749-43E8-BA2F-2B91F4E350FE}"/>
              </a:ext>
            </a:extLst>
          </p:cNvPr>
          <p:cNvSpPr/>
          <p:nvPr/>
        </p:nvSpPr>
        <p:spPr>
          <a:xfrm>
            <a:off x="1" y="1477753"/>
            <a:ext cx="2181138" cy="167858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Competências </a:t>
            </a:r>
            <a:br>
              <a:rPr lang="pt-BR" b="1" dirty="0">
                <a:latin typeface="Agenda Medium" panose="02000603040000020004" pitchFamily="50" charset="0"/>
              </a:rPr>
            </a:br>
            <a:r>
              <a:rPr lang="pt-BR" b="1" dirty="0">
                <a:latin typeface="Agenda Medium" panose="02000603040000020004" pitchFamily="50" charset="0"/>
              </a:rPr>
              <a:t>Transversais 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F1F2759-8EEF-47AA-B916-4F768689D894}"/>
              </a:ext>
            </a:extLst>
          </p:cNvPr>
          <p:cNvSpPr/>
          <p:nvPr/>
        </p:nvSpPr>
        <p:spPr>
          <a:xfrm>
            <a:off x="-1" y="4900363"/>
            <a:ext cx="2181138" cy="734736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Competências </a:t>
            </a:r>
            <a:br>
              <a:rPr lang="pt-BR" b="1" dirty="0">
                <a:latin typeface="Agenda Medium" panose="02000603040000020004" pitchFamily="50" charset="0"/>
              </a:rPr>
            </a:br>
            <a:r>
              <a:rPr lang="pt-BR" b="1" dirty="0">
                <a:latin typeface="Agenda Medium" panose="02000603040000020004" pitchFamily="50" charset="0"/>
              </a:rPr>
              <a:t>Gestão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CE32758-191B-4963-BA57-E61B036AA5DA}"/>
              </a:ext>
            </a:extLst>
          </p:cNvPr>
          <p:cNvSpPr/>
          <p:nvPr/>
        </p:nvSpPr>
        <p:spPr>
          <a:xfrm>
            <a:off x="0" y="3434307"/>
            <a:ext cx="2181138" cy="1143781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Competências </a:t>
            </a:r>
            <a:br>
              <a:rPr lang="pt-BR" b="1" dirty="0">
                <a:latin typeface="Agenda Medium" panose="02000603040000020004" pitchFamily="50" charset="0"/>
              </a:rPr>
            </a:br>
            <a:r>
              <a:rPr lang="pt-BR" b="1" dirty="0">
                <a:latin typeface="Agenda Medium" panose="02000603040000020004" pitchFamily="50" charset="0"/>
              </a:rPr>
              <a:t>de Específicas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83F7D9-0CCD-4E6C-B95B-79F0141ECC1A}"/>
              </a:ext>
            </a:extLst>
          </p:cNvPr>
          <p:cNvSpPr txBox="1"/>
          <p:nvPr/>
        </p:nvSpPr>
        <p:spPr>
          <a:xfrm>
            <a:off x="2565981" y="3621364"/>
            <a:ext cx="25754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genda Light" panose="02000603040000020004" pitchFamily="50" charset="0"/>
              </a:rPr>
              <a:t>ATENDIMENTO AO CLIENTE</a:t>
            </a:r>
          </a:p>
          <a:p>
            <a:pPr algn="ctr"/>
            <a:r>
              <a:rPr lang="pt-BR" sz="1600" dirty="0">
                <a:latin typeface="Agenda Light" panose="02000603040000020004" pitchFamily="50" charset="0"/>
              </a:rPr>
              <a:t>FOCO EM RESULTADOS</a:t>
            </a:r>
          </a:p>
          <a:p>
            <a:pPr algn="ctr"/>
            <a:r>
              <a:rPr lang="pt-BR" sz="1600" dirty="0">
                <a:latin typeface="Agenda Light" panose="02000603040000020004" pitchFamily="50" charset="0"/>
              </a:rPr>
              <a:t>NEGOCIAÇÃO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217CF2A-0071-4761-AB39-372D4B64FE70}"/>
              </a:ext>
            </a:extLst>
          </p:cNvPr>
          <p:cNvSpPr txBox="1"/>
          <p:nvPr/>
        </p:nvSpPr>
        <p:spPr>
          <a:xfrm>
            <a:off x="2350663" y="4974494"/>
            <a:ext cx="3006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genda Light" panose="02000603040000020004" pitchFamily="50" charset="0"/>
              </a:rPr>
              <a:t>LIDERANÇA</a:t>
            </a:r>
          </a:p>
          <a:p>
            <a:pPr algn="ctr"/>
            <a:r>
              <a:rPr lang="pt-BR" sz="1600" dirty="0">
                <a:latin typeface="Agenda Light" panose="02000603040000020004" pitchFamily="50" charset="0"/>
              </a:rPr>
              <a:t>EXCELÊNCIA OPERACIONAL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8179B23-1D84-4DEA-908F-2FB3F33358E5}"/>
              </a:ext>
            </a:extLst>
          </p:cNvPr>
          <p:cNvSpPr txBox="1"/>
          <p:nvPr/>
        </p:nvSpPr>
        <p:spPr>
          <a:xfrm>
            <a:off x="6931573" y="1699661"/>
            <a:ext cx="36345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latin typeface="Agenda Light" panose="02000603040000020004" pitchFamily="50" charset="0"/>
              </a:rPr>
              <a:t>Todos os colaboradores </a:t>
            </a:r>
            <a:r>
              <a:rPr lang="pt-BR" dirty="0">
                <a:latin typeface="Agenda Light" panose="02000603040000020004" pitchFamily="50" charset="0"/>
              </a:rPr>
              <a:t>(funcionários e gerência) precisam desenvolver essas competências pois representam os valores da empresa.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E48A101-448A-48F6-B22C-9DF3165B55DA}"/>
              </a:ext>
            </a:extLst>
          </p:cNvPr>
          <p:cNvSpPr txBox="1"/>
          <p:nvPr/>
        </p:nvSpPr>
        <p:spPr>
          <a:xfrm>
            <a:off x="6931573" y="3590586"/>
            <a:ext cx="3634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genda Light" panose="02000603040000020004" pitchFamily="50" charset="0"/>
              </a:rPr>
              <a:t>Essas competências são para </a:t>
            </a:r>
            <a:r>
              <a:rPr lang="pt-BR" b="1" dirty="0">
                <a:latin typeface="Agenda Light" panose="02000603040000020004" pitchFamily="50" charset="0"/>
              </a:rPr>
              <a:t>algumas áreas ou funções</a:t>
            </a:r>
            <a:r>
              <a:rPr lang="pt-BR" dirty="0">
                <a:latin typeface="Agenda Light" panose="02000603040000020004" pitchFamily="50" charset="0"/>
              </a:rPr>
              <a:t> dentro da empresa. Exemplos: Vendas, Marketing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2610104-FEBB-48F4-8167-90AEC6C276D6}"/>
              </a:ext>
            </a:extLst>
          </p:cNvPr>
          <p:cNvSpPr txBox="1"/>
          <p:nvPr/>
        </p:nvSpPr>
        <p:spPr>
          <a:xfrm>
            <a:off x="6931573" y="4912938"/>
            <a:ext cx="2211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genda Light" panose="02000603040000020004" pitchFamily="50" charset="0"/>
              </a:rPr>
              <a:t>Competências para os cargos de gerência.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F317B1C8-DB88-42D9-92C5-AEF13C1A9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17C7860C-2E60-4A91-8ABC-20E1B1705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12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3C76D605-C4C9-4173-8813-29F9B836F48D}"/>
              </a:ext>
            </a:extLst>
          </p:cNvPr>
          <p:cNvSpPr/>
          <p:nvPr/>
        </p:nvSpPr>
        <p:spPr>
          <a:xfrm>
            <a:off x="3791823" y="3434307"/>
            <a:ext cx="8400177" cy="1143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D6224EB-884A-442E-8E6B-0E1B3AA35EED}"/>
              </a:ext>
            </a:extLst>
          </p:cNvPr>
          <p:cNvSpPr/>
          <p:nvPr/>
        </p:nvSpPr>
        <p:spPr>
          <a:xfrm>
            <a:off x="3791822" y="4893345"/>
            <a:ext cx="8400177" cy="7417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7058C1D-4AFF-473B-8B16-EF93AAB8CAF2}"/>
              </a:ext>
            </a:extLst>
          </p:cNvPr>
          <p:cNvSpPr/>
          <p:nvPr/>
        </p:nvSpPr>
        <p:spPr>
          <a:xfrm>
            <a:off x="3791823" y="1477753"/>
            <a:ext cx="8400177" cy="16856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124945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4317"/>
            <a:ext cx="12192000" cy="66016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genda Thin" panose="02000606030000020004" pitchFamily="50" charset="0"/>
              </a:rPr>
              <a:t>Competências </a:t>
            </a:r>
            <a:r>
              <a:rPr lang="pt-BR" sz="3200" b="1" dirty="0">
                <a:solidFill>
                  <a:schemeClr val="bg1"/>
                </a:solidFill>
                <a:latin typeface="Agenda Bold" panose="02000603040000020004" pitchFamily="50" charset="0"/>
              </a:rPr>
              <a:t>Transversais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475C619-7749-43E8-BA2F-2B91F4E350FE}"/>
              </a:ext>
            </a:extLst>
          </p:cNvPr>
          <p:cNvSpPr/>
          <p:nvPr/>
        </p:nvSpPr>
        <p:spPr>
          <a:xfrm>
            <a:off x="0" y="1477753"/>
            <a:ext cx="3791824" cy="167858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COMPROMETIMENTO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F1F2759-8EEF-47AA-B916-4F768689D894}"/>
              </a:ext>
            </a:extLst>
          </p:cNvPr>
          <p:cNvSpPr/>
          <p:nvPr/>
        </p:nvSpPr>
        <p:spPr>
          <a:xfrm>
            <a:off x="-1" y="4900363"/>
            <a:ext cx="3791824" cy="734736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GESTÃO DO TEMPO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CE32758-191B-4963-BA57-E61B036AA5DA}"/>
              </a:ext>
            </a:extLst>
          </p:cNvPr>
          <p:cNvSpPr/>
          <p:nvPr/>
        </p:nvSpPr>
        <p:spPr>
          <a:xfrm>
            <a:off x="0" y="3434307"/>
            <a:ext cx="3791824" cy="1143781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COMUNICAÇÃO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8179B23-1D84-4DEA-908F-2FB3F33358E5}"/>
              </a:ext>
            </a:extLst>
          </p:cNvPr>
          <p:cNvSpPr txBox="1"/>
          <p:nvPr/>
        </p:nvSpPr>
        <p:spPr>
          <a:xfrm>
            <a:off x="3884798" y="1759428"/>
            <a:ext cx="72725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Agenda Light" panose="02000603040000020004" pitchFamily="50" charset="0"/>
              </a:rPr>
              <a:t>Capacidade de realizar as atribuições do cargo com qualidade e com respeito às normas internas. Identifica-se com a empresa e com seus valores e objetivos, demonstrando engajamento e responsabilidade. </a:t>
            </a:r>
            <a:endParaRPr lang="pt-BR" dirty="0">
              <a:solidFill>
                <a:prstClr val="black">
                  <a:lumMod val="65000"/>
                  <a:lumOff val="35000"/>
                </a:prstClr>
              </a:solidFill>
              <a:latin typeface="Agenda Light" panose="02000603040000020004" pitchFamily="50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E48A101-448A-48F6-B22C-9DF3165B55DA}"/>
              </a:ext>
            </a:extLst>
          </p:cNvPr>
          <p:cNvSpPr txBox="1"/>
          <p:nvPr/>
        </p:nvSpPr>
        <p:spPr>
          <a:xfrm>
            <a:off x="3884798" y="3547595"/>
            <a:ext cx="5225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Agenda Light" panose="02000603040000020004" pitchFamily="50" charset="0"/>
              </a:rPr>
              <a:t>Capacidade de expressar suas ideias de maneira clara e objetiva (início, meio e fim).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2610104-FEBB-48F4-8167-90AEC6C276D6}"/>
              </a:ext>
            </a:extLst>
          </p:cNvPr>
          <p:cNvSpPr txBox="1"/>
          <p:nvPr/>
        </p:nvSpPr>
        <p:spPr>
          <a:xfrm>
            <a:off x="3884799" y="4986465"/>
            <a:ext cx="643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Agenda Light" panose="02000603040000020004" pitchFamily="50" charset="0"/>
              </a:rPr>
              <a:t>Capacidade de planejar seu trabalho,  cumprindo os prazos de suas atividades com a qualidade esperada pela AC Coelho.</a:t>
            </a:r>
            <a:endParaRPr lang="pt-BR" dirty="0">
              <a:solidFill>
                <a:prstClr val="black">
                  <a:lumMod val="65000"/>
                  <a:lumOff val="35000"/>
                </a:prstClr>
              </a:solidFill>
              <a:latin typeface="Agenda Light" panose="02000603040000020004" pitchFamily="50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6E261953-8BD0-484E-A5FC-68CF08BF2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5DE9CE4E-C9CA-4A6B-8A71-0A5BA845DA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6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3C76D605-C4C9-4173-8813-29F9B836F48D}"/>
              </a:ext>
            </a:extLst>
          </p:cNvPr>
          <p:cNvSpPr/>
          <p:nvPr/>
        </p:nvSpPr>
        <p:spPr>
          <a:xfrm>
            <a:off x="3791821" y="2725224"/>
            <a:ext cx="8400177" cy="8223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D6224EB-884A-442E-8E6B-0E1B3AA35EED}"/>
              </a:ext>
            </a:extLst>
          </p:cNvPr>
          <p:cNvSpPr/>
          <p:nvPr/>
        </p:nvSpPr>
        <p:spPr>
          <a:xfrm>
            <a:off x="3791823" y="3929166"/>
            <a:ext cx="8400177" cy="109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7058C1D-4AFF-473B-8B16-EF93AAB8CAF2}"/>
              </a:ext>
            </a:extLst>
          </p:cNvPr>
          <p:cNvSpPr/>
          <p:nvPr/>
        </p:nvSpPr>
        <p:spPr>
          <a:xfrm>
            <a:off x="3791823" y="1477753"/>
            <a:ext cx="8400177" cy="9280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D3A7C6B-C470-438B-BC8D-D2A7E53ADBAC}"/>
              </a:ext>
            </a:extLst>
          </p:cNvPr>
          <p:cNvSpPr/>
          <p:nvPr/>
        </p:nvSpPr>
        <p:spPr>
          <a:xfrm>
            <a:off x="0" y="0"/>
            <a:ext cx="12192000" cy="1249458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23CDE2-557D-4AC3-A10A-D0CECC3A4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4317"/>
            <a:ext cx="12192000" cy="66016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genda Thin" panose="02000606030000020004" pitchFamily="50" charset="0"/>
              </a:rPr>
              <a:t>Competências </a:t>
            </a:r>
            <a:r>
              <a:rPr lang="pt-BR" sz="3200" b="1" dirty="0">
                <a:solidFill>
                  <a:schemeClr val="bg1"/>
                </a:solidFill>
                <a:latin typeface="Agenda Bold" panose="02000603040000020004" pitchFamily="50" charset="0"/>
              </a:rPr>
              <a:t>Transversais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475C619-7749-43E8-BA2F-2B91F4E350FE}"/>
              </a:ext>
            </a:extLst>
          </p:cNvPr>
          <p:cNvSpPr/>
          <p:nvPr/>
        </p:nvSpPr>
        <p:spPr>
          <a:xfrm>
            <a:off x="0" y="1477753"/>
            <a:ext cx="3791824" cy="928006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PROATIVIDADE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F1F2759-8EEF-47AA-B916-4F768689D894}"/>
              </a:ext>
            </a:extLst>
          </p:cNvPr>
          <p:cNvSpPr/>
          <p:nvPr/>
        </p:nvSpPr>
        <p:spPr>
          <a:xfrm>
            <a:off x="-3" y="3936183"/>
            <a:ext cx="3791824" cy="1087177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TRABALHO EM EQUIPE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CE32758-191B-4963-BA57-E61B036AA5DA}"/>
              </a:ext>
            </a:extLst>
          </p:cNvPr>
          <p:cNvSpPr/>
          <p:nvPr/>
        </p:nvSpPr>
        <p:spPr>
          <a:xfrm>
            <a:off x="-2" y="2725224"/>
            <a:ext cx="3791824" cy="822371"/>
          </a:xfrm>
          <a:prstGeom prst="rect">
            <a:avLst/>
          </a:prstGeom>
          <a:solidFill>
            <a:srgbClr val="244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Agenda Medium" panose="02000603040000020004" pitchFamily="50" charset="0"/>
              </a:rPr>
              <a:t>RELACIONAMENTO </a:t>
            </a:r>
            <a:br>
              <a:rPr lang="pt-BR" b="1" dirty="0">
                <a:latin typeface="Agenda Medium" panose="02000603040000020004" pitchFamily="50" charset="0"/>
              </a:rPr>
            </a:br>
            <a:r>
              <a:rPr lang="pt-BR" b="1" dirty="0">
                <a:latin typeface="Agenda Medium" panose="02000603040000020004" pitchFamily="50" charset="0"/>
              </a:rPr>
              <a:t>INTERPESSOAL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8179B23-1D84-4DEA-908F-2FB3F33358E5}"/>
              </a:ext>
            </a:extLst>
          </p:cNvPr>
          <p:cNvSpPr txBox="1"/>
          <p:nvPr/>
        </p:nvSpPr>
        <p:spPr>
          <a:xfrm>
            <a:off x="3884798" y="1618590"/>
            <a:ext cx="72725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Agenda Light" panose="02000603040000020004" pitchFamily="50" charset="0"/>
              </a:rPr>
              <a:t>Capacidade de antecipar-se  aos problemas, empenhando-se para encontrar possíveis soluções, oferecendo apoio e colaborando com toda a empresa.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E48A101-448A-48F6-B22C-9DF3165B55DA}"/>
              </a:ext>
            </a:extLst>
          </p:cNvPr>
          <p:cNvSpPr txBox="1"/>
          <p:nvPr/>
        </p:nvSpPr>
        <p:spPr>
          <a:xfrm>
            <a:off x="3884798" y="2815732"/>
            <a:ext cx="7633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Agenda Light" panose="02000603040000020004" pitchFamily="50" charset="0"/>
              </a:rPr>
              <a:t>Capacidade de interagir com diferentes públicos, demonstrando habilidade para estabelecer relacionamentos pautados no respeito e na cordialidade.</a:t>
            </a:r>
            <a:endParaRPr lang="pt-BR" dirty="0">
              <a:solidFill>
                <a:prstClr val="black">
                  <a:lumMod val="65000"/>
                  <a:lumOff val="35000"/>
                </a:prstClr>
              </a:solidFill>
              <a:latin typeface="Agenda Light" panose="02000603040000020004" pitchFamily="50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2610104-FEBB-48F4-8167-90AEC6C276D6}"/>
              </a:ext>
            </a:extLst>
          </p:cNvPr>
          <p:cNvSpPr txBox="1"/>
          <p:nvPr/>
        </p:nvSpPr>
        <p:spPr>
          <a:xfrm>
            <a:off x="3884799" y="4022286"/>
            <a:ext cx="7272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Agenda Light" panose="02000603040000020004" pitchFamily="50" charset="0"/>
              </a:rPr>
              <a:t>Capacidade de compartilhar informações, interagir e cooperar com os colegas para a realização de atividades, entendendo a necessidade de ajuda mútua entre as áreas da AC Coelho.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DD82CFA2-1ACC-47A8-AF55-9AFA5D2D6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6" y="6129038"/>
            <a:ext cx="977903" cy="728962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066E5059-C5EE-4F60-8F75-F86D365D0A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18" y="6255591"/>
            <a:ext cx="1246289" cy="47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371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675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Agenda Black</vt:lpstr>
      <vt:lpstr>Agenda Bold</vt:lpstr>
      <vt:lpstr>Agenda Light</vt:lpstr>
      <vt:lpstr>Agenda Medium</vt:lpstr>
      <vt:lpstr>Agenda Thin</vt:lpstr>
      <vt:lpstr>Arial</vt:lpstr>
      <vt:lpstr>Calibri</vt:lpstr>
      <vt:lpstr>Calibri Light</vt:lpstr>
      <vt:lpstr>Tema do Office</vt:lpstr>
      <vt:lpstr>PROJETO  GESTÃO DE DESEMPENHO</vt:lpstr>
      <vt:lpstr>Mas... O que é  Gestão de Desempenho  e para que serve?</vt:lpstr>
      <vt:lpstr>O que já foi feito desse projeto?</vt:lpstr>
      <vt:lpstr>Por que isso é importante para você?</vt:lpstr>
      <vt:lpstr>Agora, você saberá  o resultado dessa etapa do projeto.</vt:lpstr>
      <vt:lpstr>Primeiro, você precisa entender o que são as competências.  </vt:lpstr>
      <vt:lpstr>As competências da AC Coelho são:</vt:lpstr>
      <vt:lpstr>Competências Transversais</vt:lpstr>
      <vt:lpstr>Competências Transversais</vt:lpstr>
      <vt:lpstr>Competências de Gestão</vt:lpstr>
      <vt:lpstr>Competências Específicas</vt:lpstr>
      <vt:lpstr>MAIS NOTÍCIAS  SOBRE O PROJETO EM BREVE  ATÉ MAIS!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 GESTÃO DE DESEMPENHO</dc:title>
  <dc:creator>ACCOELHO</dc:creator>
  <cp:lastModifiedBy>ACCOELHO</cp:lastModifiedBy>
  <cp:revision>4</cp:revision>
  <dcterms:created xsi:type="dcterms:W3CDTF">2021-07-29T16:04:17Z</dcterms:created>
  <dcterms:modified xsi:type="dcterms:W3CDTF">2021-07-29T20:02:02Z</dcterms:modified>
</cp:coreProperties>
</file>